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356" r:id="rId6"/>
    <p:sldId id="2353" r:id="rId7"/>
    <p:sldId id="2345" r:id="rId8"/>
    <p:sldId id="2357" r:id="rId9"/>
    <p:sldId id="2352" r:id="rId10"/>
    <p:sldId id="2354" r:id="rId11"/>
    <p:sldId id="2355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A82"/>
    <a:srgbClr val="FB5D50"/>
    <a:srgbClr val="FFFFFF"/>
    <a:srgbClr val="99D369"/>
    <a:srgbClr val="F2E9CF"/>
    <a:srgbClr val="244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4B7196-B2C1-B93F-0598-E8DE0BDEACD0}" v="127" dt="2022-09-20T10:08:21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29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23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6514C-B051-5541-80EA-848F9FB9895C}" type="datetimeFigureOut">
              <a:rPr lang="da-DK" smtClean="0"/>
              <a:t>27-09-2022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21350-D424-A94D-8AE7-A53F03E1B9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077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://www.danishlifesciencecluster.dk/" TargetMode="External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danishlifesciencecluster.dk/" TargetMode="Externa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e 33">
            <a:extLst>
              <a:ext uri="{FF2B5EF4-FFF2-40B4-BE49-F238E27FC236}">
                <a16:creationId xmlns:a16="http://schemas.microsoft.com/office/drawing/2014/main" id="{8C4D4D3C-A89E-1D48-9717-7C38C863C0A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A5E82568-BEE4-4B40-B53B-F491BDEBDD4D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2E2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33" name="Billede 32" descr="Et billede, der indeholder person, stående, poserer&#10;&#10;Automatisk genereret beskrivelse">
              <a:extLst>
                <a:ext uri="{FF2B5EF4-FFF2-40B4-BE49-F238E27FC236}">
                  <a16:creationId xmlns:a16="http://schemas.microsoft.com/office/drawing/2014/main" id="{32CCFE25-F3AE-0A47-993E-33E1E0167E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10000"/>
            </a:blip>
            <a:srcRect r="23737"/>
            <a:stretch/>
          </p:blipFill>
          <p:spPr>
            <a:xfrm>
              <a:off x="2893996" y="0"/>
              <a:ext cx="9298004" cy="6858000"/>
            </a:xfrm>
            <a:prstGeom prst="rect">
              <a:avLst/>
            </a:prstGeom>
          </p:spPr>
        </p:pic>
      </p:grpSp>
      <p:pic>
        <p:nvPicPr>
          <p:cNvPr id="27" name="Graphic 5">
            <a:extLst>
              <a:ext uri="{FF2B5EF4-FFF2-40B4-BE49-F238E27FC236}">
                <a16:creationId xmlns:a16="http://schemas.microsoft.com/office/drawing/2014/main" id="{4F01C38F-56D5-F641-AE4D-9F3FE5EB93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335" y="6032311"/>
            <a:ext cx="1725265" cy="675877"/>
          </a:xfrm>
          <a:prstGeom prst="rect">
            <a:avLst/>
          </a:prstGeom>
        </p:spPr>
      </p:pic>
      <p:sp>
        <p:nvSpPr>
          <p:cNvPr id="29" name="Rectangle 6">
            <a:extLst>
              <a:ext uri="{FF2B5EF4-FFF2-40B4-BE49-F238E27FC236}">
                <a16:creationId xmlns:a16="http://schemas.microsoft.com/office/drawing/2014/main" id="{BFC0CCA4-D86A-2943-9480-1419E22BD27B}"/>
              </a:ext>
            </a:extLst>
          </p:cNvPr>
          <p:cNvSpPr/>
          <p:nvPr userDrawn="1"/>
        </p:nvSpPr>
        <p:spPr>
          <a:xfrm>
            <a:off x="10678160" y="6093250"/>
            <a:ext cx="12891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320"/>
              </a:spcBef>
              <a:buClr>
                <a:schemeClr val="lt2"/>
              </a:buClr>
              <a:buSzPts val="1600"/>
            </a:pPr>
            <a:r>
              <a:rPr lang="da-DK" sz="1000" b="0" i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Danmarks nationale sundhedsklynge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76D2E139-E147-6148-A155-6FF738CBA9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0" y="655003"/>
            <a:ext cx="6482080" cy="158019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da-DK" dirty="0"/>
              <a:t>Overskrift på to linjer (nederste linje fed)</a:t>
            </a:r>
          </a:p>
        </p:txBody>
      </p:sp>
      <p:sp>
        <p:nvSpPr>
          <p:cNvPr id="31" name="Undertitel 2">
            <a:extLst>
              <a:ext uri="{FF2B5EF4-FFF2-40B4-BE49-F238E27FC236}">
                <a16:creationId xmlns:a16="http://schemas.microsoft.com/office/drawing/2014/main" id="{F39A2824-5BCE-2F49-A55F-264DF851AF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680" y="2530506"/>
            <a:ext cx="6492240" cy="938413"/>
          </a:xfrm>
        </p:spPr>
        <p:txBody>
          <a:bodyPr anchor="t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241962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>
            <a:extLst>
              <a:ext uri="{FF2B5EF4-FFF2-40B4-BE49-F238E27FC236}">
                <a16:creationId xmlns:a16="http://schemas.microsoft.com/office/drawing/2014/main" id="{FF00DD7B-5D7A-BD42-B1CF-39E3791EE15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552707" y="546265"/>
            <a:ext cx="3833452" cy="5566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2E2A8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45EA164-6145-7D47-B4D9-F7A604976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553015"/>
            <a:ext cx="6310747" cy="12978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 i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8FEED1C-64C9-5147-B1CF-ECA18E265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515"/>
            <a:ext cx="6310745" cy="4099186"/>
          </a:xfrm>
        </p:spPr>
        <p:txBody>
          <a:bodyPr/>
          <a:lstStyle>
            <a:lvl1pPr>
              <a:defRPr>
                <a:solidFill>
                  <a:srgbClr val="2E2A82"/>
                </a:solidFill>
              </a:defRPr>
            </a:lvl1pPr>
            <a:lvl2pPr>
              <a:defRPr>
                <a:solidFill>
                  <a:srgbClr val="2E2A82"/>
                </a:solidFill>
              </a:defRPr>
            </a:lvl2pPr>
            <a:lvl3pPr>
              <a:defRPr>
                <a:solidFill>
                  <a:srgbClr val="2E2A82"/>
                </a:solidFill>
              </a:defRPr>
            </a:lvl3pPr>
            <a:lvl4pPr>
              <a:defRPr>
                <a:solidFill>
                  <a:srgbClr val="2E2A82"/>
                </a:solidFill>
              </a:defRPr>
            </a:lvl4pPr>
            <a:lvl5pPr>
              <a:defRPr>
                <a:solidFill>
                  <a:srgbClr val="2E2A82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55947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E1D4D-8C8B-5842-8C89-3771FCD3E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3015"/>
            <a:ext cx="10515600" cy="12978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 i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</p:spTree>
    <p:extLst>
      <p:ext uri="{BB962C8B-B14F-4D97-AF65-F5344CB8AC3E}">
        <p14:creationId xmlns:p14="http://schemas.microsoft.com/office/powerpoint/2010/main" val="1428627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946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8C22767-C12B-634D-8D58-34AEF9A611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2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Billede 7" descr="Et billede, der indeholder sløring&#10;&#10;Automatisk genereret beskrivelse">
            <a:extLst>
              <a:ext uri="{FF2B5EF4-FFF2-40B4-BE49-F238E27FC236}">
                <a16:creationId xmlns:a16="http://schemas.microsoft.com/office/drawing/2014/main" id="{0E3469D5-C493-9E42-8AF8-579B2FD00A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413358" y="0"/>
            <a:ext cx="12192000" cy="6858000"/>
          </a:xfrm>
          <a:prstGeom prst="rect">
            <a:avLst/>
          </a:prstGeom>
        </p:spPr>
      </p:pic>
      <p:pic>
        <p:nvPicPr>
          <p:cNvPr id="10" name="Graphic 5">
            <a:extLst>
              <a:ext uri="{FF2B5EF4-FFF2-40B4-BE49-F238E27FC236}">
                <a16:creationId xmlns:a16="http://schemas.microsoft.com/office/drawing/2014/main" id="{D6224383-6287-3D4C-9893-811B96C6C8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335" y="6032311"/>
            <a:ext cx="1725265" cy="675877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24E53491-0D0D-6642-AF50-E76B53B623A6}"/>
              </a:ext>
            </a:extLst>
          </p:cNvPr>
          <p:cNvSpPr/>
          <p:nvPr userDrawn="1"/>
        </p:nvSpPr>
        <p:spPr>
          <a:xfrm>
            <a:off x="10678160" y="6093250"/>
            <a:ext cx="12891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320"/>
              </a:spcBef>
              <a:buClr>
                <a:schemeClr val="lt2"/>
              </a:buClr>
              <a:buSzPts val="1600"/>
            </a:pPr>
            <a:r>
              <a:rPr lang="da-DK" sz="1000" b="0" i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Danmarks nationale sundhedsklynge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C1715A4-0247-C44F-A14E-C178066FB9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3015"/>
            <a:ext cx="10515600" cy="12978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</p:spTree>
    <p:extLst>
      <p:ext uri="{BB962C8B-B14F-4D97-AF65-F5344CB8AC3E}">
        <p14:creationId xmlns:p14="http://schemas.microsoft.com/office/powerpoint/2010/main" val="2642100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DC47076-D12F-7B40-95B9-F0FD6BBA9A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2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Graphic 5">
            <a:extLst>
              <a:ext uri="{FF2B5EF4-FFF2-40B4-BE49-F238E27FC236}">
                <a16:creationId xmlns:a16="http://schemas.microsoft.com/office/drawing/2014/main" id="{6A5756C6-BC9B-A446-9135-8AC18606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6E1D4D-8C8B-5842-8C89-3771FCD3E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3015"/>
            <a:ext cx="10515600" cy="1307976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465FF9-276F-CB43-8541-1AE5938F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515"/>
            <a:ext cx="10515600" cy="4099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653281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DC47076-D12F-7B40-95B9-F0FD6BBA9A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Graphic 5">
            <a:extLst>
              <a:ext uri="{FF2B5EF4-FFF2-40B4-BE49-F238E27FC236}">
                <a16:creationId xmlns:a16="http://schemas.microsoft.com/office/drawing/2014/main" id="{6A5756C6-BC9B-A446-9135-8AC18606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6E1D4D-8C8B-5842-8C89-3771FCD3E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3015"/>
            <a:ext cx="10515600" cy="1307976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465FF9-276F-CB43-8541-1AE5938F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515"/>
            <a:ext cx="10515600" cy="4099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12353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AC0C07D-8B0D-554B-AA85-37472B4A54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2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Graphic 5">
            <a:extLst>
              <a:ext uri="{FF2B5EF4-FFF2-40B4-BE49-F238E27FC236}">
                <a16:creationId xmlns:a16="http://schemas.microsoft.com/office/drawing/2014/main" id="{D0DDE094-6317-024E-9DE0-8A7D8B16E5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  <p:sp>
        <p:nvSpPr>
          <p:cNvPr id="6" name="Pladsholder til billede 2">
            <a:extLst>
              <a:ext uri="{FF2B5EF4-FFF2-40B4-BE49-F238E27FC236}">
                <a16:creationId xmlns:a16="http://schemas.microsoft.com/office/drawing/2014/main" id="{FF00DD7B-5D7A-BD42-B1CF-39E3791EE15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552707" y="546265"/>
            <a:ext cx="3833452" cy="5566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45EA164-6145-7D47-B4D9-F7A604976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553015"/>
            <a:ext cx="6310747" cy="12978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8FEED1C-64C9-5147-B1CF-ECA18E265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515"/>
            <a:ext cx="6310745" cy="4099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213490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25B9B72-2EAC-D741-8EC3-6EA0AE39AE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Graphic 5">
            <a:extLst>
              <a:ext uri="{FF2B5EF4-FFF2-40B4-BE49-F238E27FC236}">
                <a16:creationId xmlns:a16="http://schemas.microsoft.com/office/drawing/2014/main" id="{1F87EDCD-9F6C-F240-B52A-5D75F933F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  <p:sp>
        <p:nvSpPr>
          <p:cNvPr id="6" name="Pladsholder til billede 2">
            <a:extLst>
              <a:ext uri="{FF2B5EF4-FFF2-40B4-BE49-F238E27FC236}">
                <a16:creationId xmlns:a16="http://schemas.microsoft.com/office/drawing/2014/main" id="{FF00DD7B-5D7A-BD42-B1CF-39E3791EE15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552707" y="546265"/>
            <a:ext cx="3833452" cy="5566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45EA164-6145-7D47-B4D9-F7A604976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553015"/>
            <a:ext cx="6310747" cy="12978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8FEED1C-64C9-5147-B1CF-ECA18E265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515"/>
            <a:ext cx="6310745" cy="4099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89446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7269CD8-8E08-174D-B3E9-C3B71041F4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2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EBF9B4-8A3C-4B40-A063-78070C998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773" y="624617"/>
            <a:ext cx="10515600" cy="2732358"/>
          </a:xfrm>
        </p:spPr>
        <p:txBody>
          <a:bodyPr anchor="t"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  <p:pic>
        <p:nvPicPr>
          <p:cNvPr id="4" name="Graphic 5">
            <a:extLst>
              <a:ext uri="{FF2B5EF4-FFF2-40B4-BE49-F238E27FC236}">
                <a16:creationId xmlns:a16="http://schemas.microsoft.com/office/drawing/2014/main" id="{CB74D629-9A98-FE47-BA27-97C59E10F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  <p:sp>
        <p:nvSpPr>
          <p:cNvPr id="7" name="Pladsholder til billede 10">
            <a:extLst>
              <a:ext uri="{FF2B5EF4-FFF2-40B4-BE49-F238E27FC236}">
                <a16:creationId xmlns:a16="http://schemas.microsoft.com/office/drawing/2014/main" id="{4A16224C-4E65-B849-940A-A078853052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66756" y="4177956"/>
            <a:ext cx="3006725" cy="22145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</p:spTree>
    <p:extLst>
      <p:ext uri="{BB962C8B-B14F-4D97-AF65-F5344CB8AC3E}">
        <p14:creationId xmlns:p14="http://schemas.microsoft.com/office/powerpoint/2010/main" val="1019497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7269CD8-8E08-174D-B3E9-C3B71041F4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EBF9B4-8A3C-4B40-A063-78070C998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773" y="624617"/>
            <a:ext cx="10515600" cy="2732358"/>
          </a:xfrm>
        </p:spPr>
        <p:txBody>
          <a:bodyPr anchor="t"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  <p:pic>
        <p:nvPicPr>
          <p:cNvPr id="4" name="Graphic 5">
            <a:extLst>
              <a:ext uri="{FF2B5EF4-FFF2-40B4-BE49-F238E27FC236}">
                <a16:creationId xmlns:a16="http://schemas.microsoft.com/office/drawing/2014/main" id="{CB74D629-9A98-FE47-BA27-97C59E10F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  <p:sp>
        <p:nvSpPr>
          <p:cNvPr id="7" name="Pladsholder til billede 10">
            <a:extLst>
              <a:ext uri="{FF2B5EF4-FFF2-40B4-BE49-F238E27FC236}">
                <a16:creationId xmlns:a16="http://schemas.microsoft.com/office/drawing/2014/main" id="{4A16224C-4E65-B849-940A-A078853052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66756" y="4177956"/>
            <a:ext cx="3006725" cy="22145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</p:spTree>
    <p:extLst>
      <p:ext uri="{BB962C8B-B14F-4D97-AF65-F5344CB8AC3E}">
        <p14:creationId xmlns:p14="http://schemas.microsoft.com/office/powerpoint/2010/main" val="144039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>
            <a:extLst>
              <a:ext uri="{FF2B5EF4-FFF2-40B4-BE49-F238E27FC236}">
                <a16:creationId xmlns:a16="http://schemas.microsoft.com/office/drawing/2014/main" id="{A5E82568-BEE4-4B40-B53B-F491BDEBDD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2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3" name="Billede 2" descr="Et billede, der indeholder sløring&#10;&#10;Automatisk genereret beskrivelse">
            <a:extLst>
              <a:ext uri="{FF2B5EF4-FFF2-40B4-BE49-F238E27FC236}">
                <a16:creationId xmlns:a16="http://schemas.microsoft.com/office/drawing/2014/main" id="{9B2A5F60-9F24-B349-9071-B91AC5B92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413358" y="0"/>
            <a:ext cx="12192000" cy="6858000"/>
          </a:xfrm>
          <a:prstGeom prst="rect">
            <a:avLst/>
          </a:prstGeom>
        </p:spPr>
      </p:pic>
      <p:pic>
        <p:nvPicPr>
          <p:cNvPr id="27" name="Graphic 5">
            <a:extLst>
              <a:ext uri="{FF2B5EF4-FFF2-40B4-BE49-F238E27FC236}">
                <a16:creationId xmlns:a16="http://schemas.microsoft.com/office/drawing/2014/main" id="{4F01C38F-56D5-F641-AE4D-9F3FE5EB93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335" y="6032311"/>
            <a:ext cx="1725265" cy="675877"/>
          </a:xfrm>
          <a:prstGeom prst="rect">
            <a:avLst/>
          </a:prstGeom>
        </p:spPr>
      </p:pic>
      <p:sp>
        <p:nvSpPr>
          <p:cNvPr id="29" name="Rectangle 6">
            <a:extLst>
              <a:ext uri="{FF2B5EF4-FFF2-40B4-BE49-F238E27FC236}">
                <a16:creationId xmlns:a16="http://schemas.microsoft.com/office/drawing/2014/main" id="{BFC0CCA4-D86A-2943-9480-1419E22BD27B}"/>
              </a:ext>
            </a:extLst>
          </p:cNvPr>
          <p:cNvSpPr/>
          <p:nvPr userDrawn="1"/>
        </p:nvSpPr>
        <p:spPr>
          <a:xfrm>
            <a:off x="10678160" y="6093250"/>
            <a:ext cx="12891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320"/>
              </a:spcBef>
              <a:buClr>
                <a:schemeClr val="lt2"/>
              </a:buClr>
              <a:buSzPts val="1600"/>
            </a:pPr>
            <a:r>
              <a:rPr lang="da-DK" sz="1000" b="0" i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Danmarks nationale sundhedsklynge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76D2E139-E147-6148-A155-6FF738CBA9E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51840" y="655003"/>
            <a:ext cx="6482080" cy="158019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da-DK" dirty="0"/>
              <a:t>Overskrift på to linjer (nederste linje fed)</a:t>
            </a:r>
          </a:p>
        </p:txBody>
      </p:sp>
      <p:sp>
        <p:nvSpPr>
          <p:cNvPr id="31" name="Undertitel 2">
            <a:extLst>
              <a:ext uri="{FF2B5EF4-FFF2-40B4-BE49-F238E27FC236}">
                <a16:creationId xmlns:a16="http://schemas.microsoft.com/office/drawing/2014/main" id="{F39A2824-5BCE-2F49-A55F-264DF851AFB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41680" y="2530506"/>
            <a:ext cx="6492240" cy="938413"/>
          </a:xfrm>
        </p:spPr>
        <p:txBody>
          <a:bodyPr anchor="t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2195736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C854F6AA-83B9-F148-B334-B940C10C1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1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13">
            <a:extLst>
              <a:ext uri="{FF2B5EF4-FFF2-40B4-BE49-F238E27FC236}">
                <a16:creationId xmlns:a16="http://schemas.microsoft.com/office/drawing/2014/main" id="{C1D72E38-5F57-A749-B848-CBA0C0AAB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5770"/>
          <a:stretch/>
        </p:blipFill>
        <p:spPr>
          <a:xfrm>
            <a:off x="181335" y="6036551"/>
            <a:ext cx="557701" cy="638281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1E5586AF-4EBB-6E4C-9157-9DB5CCA954AC}"/>
              </a:ext>
            </a:extLst>
          </p:cNvPr>
          <p:cNvSpPr txBox="1">
            <a:spLocks/>
          </p:cNvSpPr>
          <p:nvPr userDrawn="1"/>
        </p:nvSpPr>
        <p:spPr>
          <a:xfrm>
            <a:off x="800621" y="628171"/>
            <a:ext cx="830580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da-DK" sz="3200" b="0" i="0" noProof="0" dirty="0">
                <a:latin typeface="Roboto" panose="02000000000000000000" pitchFamily="2" charset="0"/>
                <a:ea typeface="Roboto" panose="02000000000000000000" pitchFamily="2" charset="0"/>
              </a:rPr>
              <a:t>Faglige</a:t>
            </a:r>
            <a:br>
              <a:rPr lang="da-DK" sz="3200" noProof="0" dirty="0"/>
            </a:br>
            <a:r>
              <a:rPr lang="da-DK" sz="3200" b="1" i="0" noProof="0" dirty="0">
                <a:latin typeface="Roboto" panose="02000000000000000000" pitchFamily="2" charset="0"/>
                <a:ea typeface="Roboto" panose="02000000000000000000" pitchFamily="2" charset="0"/>
              </a:rPr>
              <a:t>fokusområder</a:t>
            </a:r>
          </a:p>
        </p:txBody>
      </p:sp>
      <p:pic>
        <p:nvPicPr>
          <p:cNvPr id="12" name="Graphic 2">
            <a:extLst>
              <a:ext uri="{FF2B5EF4-FFF2-40B4-BE49-F238E27FC236}">
                <a16:creationId xmlns:a16="http://schemas.microsoft.com/office/drawing/2014/main" id="{80C758DC-9506-A24D-AFF4-BCAB61EC89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474794" y="2388763"/>
            <a:ext cx="1322795" cy="1997161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87156981-9F3A-4140-969B-5440FEFC5778}"/>
              </a:ext>
            </a:extLst>
          </p:cNvPr>
          <p:cNvSpPr txBox="1"/>
          <p:nvPr userDrawn="1"/>
        </p:nvSpPr>
        <p:spPr>
          <a:xfrm>
            <a:off x="9057872" y="4595461"/>
            <a:ext cx="2281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noProof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Grøn </a:t>
            </a:r>
          </a:p>
          <a:p>
            <a:pPr algn="ctr"/>
            <a:r>
              <a:rPr lang="da-DK" sz="2000" noProof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omstilling</a:t>
            </a:r>
          </a:p>
        </p:txBody>
      </p:sp>
      <p:pic>
        <p:nvPicPr>
          <p:cNvPr id="15" name="Graphic 11">
            <a:extLst>
              <a:ext uri="{FF2B5EF4-FFF2-40B4-BE49-F238E27FC236}">
                <a16:creationId xmlns:a16="http://schemas.microsoft.com/office/drawing/2014/main" id="{A8A91DFE-BDC8-054A-90EF-F01741542A5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116869" y="2393599"/>
            <a:ext cx="1828488" cy="1987488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18244C12-C32A-5B42-828B-BEA8B520D7D2}"/>
              </a:ext>
            </a:extLst>
          </p:cNvPr>
          <p:cNvSpPr txBox="1"/>
          <p:nvPr userDrawn="1"/>
        </p:nvSpPr>
        <p:spPr>
          <a:xfrm>
            <a:off x="4015541" y="4595461"/>
            <a:ext cx="1942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noProof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Personlig behandling</a:t>
            </a:r>
          </a:p>
        </p:txBody>
      </p:sp>
      <p:pic>
        <p:nvPicPr>
          <p:cNvPr id="17" name="Graphic 14">
            <a:extLst>
              <a:ext uri="{FF2B5EF4-FFF2-40B4-BE49-F238E27FC236}">
                <a16:creationId xmlns:a16="http://schemas.microsoft.com/office/drawing/2014/main" id="{164658A4-8A50-DE4C-8464-1C9C58D38EE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765279" y="2550523"/>
            <a:ext cx="1889593" cy="1673640"/>
          </a:xfrm>
          <a:prstGeom prst="rect">
            <a:avLst/>
          </a:prstGeom>
        </p:spPr>
      </p:pic>
      <p:sp>
        <p:nvSpPr>
          <p:cNvPr id="18" name="TextBox 15">
            <a:extLst>
              <a:ext uri="{FF2B5EF4-FFF2-40B4-BE49-F238E27FC236}">
                <a16:creationId xmlns:a16="http://schemas.microsoft.com/office/drawing/2014/main" id="{9A54C7F0-108E-104B-ACCC-1A5B9D8C6FFD}"/>
              </a:ext>
            </a:extLst>
          </p:cNvPr>
          <p:cNvSpPr txBox="1"/>
          <p:nvPr userDrawn="1"/>
        </p:nvSpPr>
        <p:spPr>
          <a:xfrm>
            <a:off x="6595398" y="4595461"/>
            <a:ext cx="2281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noProof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Omstillings-parthed</a:t>
            </a:r>
          </a:p>
        </p:txBody>
      </p:sp>
      <p:pic>
        <p:nvPicPr>
          <p:cNvPr id="19" name="Graphic 19">
            <a:extLst>
              <a:ext uri="{FF2B5EF4-FFF2-40B4-BE49-F238E27FC236}">
                <a16:creationId xmlns:a16="http://schemas.microsoft.com/office/drawing/2014/main" id="{892AFEE0-4AC4-EE47-BFC6-7002A0701B3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359263" y="2664123"/>
            <a:ext cx="1937684" cy="1446440"/>
          </a:xfrm>
          <a:prstGeom prst="rect">
            <a:avLst/>
          </a:prstGeom>
        </p:spPr>
      </p:pic>
      <p:sp>
        <p:nvSpPr>
          <p:cNvPr id="20" name="TextBox 20">
            <a:extLst>
              <a:ext uri="{FF2B5EF4-FFF2-40B4-BE49-F238E27FC236}">
                <a16:creationId xmlns:a16="http://schemas.microsoft.com/office/drawing/2014/main" id="{2FB49B5F-DA9F-4448-95CD-261D55900B1E}"/>
              </a:ext>
            </a:extLst>
          </p:cNvPr>
          <p:cNvSpPr txBox="1"/>
          <p:nvPr userDrawn="1"/>
        </p:nvSpPr>
        <p:spPr>
          <a:xfrm>
            <a:off x="1085829" y="4595461"/>
            <a:ext cx="2145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noProof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Sundhedsdata</a:t>
            </a:r>
          </a:p>
          <a:p>
            <a:pPr algn="ctr"/>
            <a:r>
              <a:rPr lang="da-DK" sz="2000" noProof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og digitalisering</a:t>
            </a:r>
          </a:p>
        </p:txBody>
      </p:sp>
    </p:spTree>
    <p:extLst>
      <p:ext uri="{BB962C8B-B14F-4D97-AF65-F5344CB8AC3E}">
        <p14:creationId xmlns:p14="http://schemas.microsoft.com/office/powerpoint/2010/main" val="3220064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2">
            <a:extLst>
              <a:ext uri="{FF2B5EF4-FFF2-40B4-BE49-F238E27FC236}">
                <a16:creationId xmlns:a16="http://schemas.microsoft.com/office/drawing/2014/main" id="{0412F0EC-7EEC-3A4A-A710-AE64AAFDEB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99" r="10103" b="550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7243F55-08DD-2B4F-8081-8A4A54B3047F}"/>
              </a:ext>
            </a:extLst>
          </p:cNvPr>
          <p:cNvSpPr/>
          <p:nvPr userDrawn="1"/>
        </p:nvSpPr>
        <p:spPr>
          <a:xfrm>
            <a:off x="11361107" y="0"/>
            <a:ext cx="830893" cy="6858000"/>
          </a:xfrm>
          <a:prstGeom prst="rect">
            <a:avLst/>
          </a:prstGeom>
          <a:solidFill>
            <a:srgbClr val="FFFFFF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Graphic 13">
            <a:extLst>
              <a:ext uri="{FF2B5EF4-FFF2-40B4-BE49-F238E27FC236}">
                <a16:creationId xmlns:a16="http://schemas.microsoft.com/office/drawing/2014/main" id="{C1D72E38-5F57-A749-B848-CBA0C0AAB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5770"/>
          <a:stretch/>
        </p:blipFill>
        <p:spPr>
          <a:xfrm>
            <a:off x="181335" y="6036551"/>
            <a:ext cx="557701" cy="63828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2A1BFB31-8381-CD49-A8C5-AC23926CA9D2}"/>
              </a:ext>
            </a:extLst>
          </p:cNvPr>
          <p:cNvSpPr txBox="1"/>
          <p:nvPr userDrawn="1"/>
        </p:nvSpPr>
        <p:spPr>
          <a:xfrm rot="5400000">
            <a:off x="10719592" y="1135305"/>
            <a:ext cx="2188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600" b="0" i="0" spc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TEMA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E5586AF-4EBB-6E4C-9157-9DB5CCA954AC}"/>
              </a:ext>
            </a:extLst>
          </p:cNvPr>
          <p:cNvSpPr txBox="1">
            <a:spLocks/>
          </p:cNvSpPr>
          <p:nvPr userDrawn="1"/>
        </p:nvSpPr>
        <p:spPr>
          <a:xfrm>
            <a:off x="800621" y="628171"/>
            <a:ext cx="830580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da-DK" sz="3200" b="0" i="0" noProof="0" dirty="0">
                <a:latin typeface="Roboto" panose="02000000000000000000" pitchFamily="2" charset="0"/>
                <a:ea typeface="Roboto" panose="02000000000000000000" pitchFamily="2" charset="0"/>
              </a:rPr>
              <a:t>Omstillingsparathed i</a:t>
            </a:r>
            <a:br>
              <a:rPr lang="da-DK" sz="3200" noProof="0" dirty="0"/>
            </a:br>
            <a:r>
              <a:rPr lang="da-DK" sz="3200" b="1" i="0" noProof="0" dirty="0">
                <a:latin typeface="Roboto" panose="02000000000000000000" pitchFamily="2" charset="0"/>
                <a:ea typeface="Roboto" panose="02000000000000000000" pitchFamily="2" charset="0"/>
              </a:rPr>
              <a:t>sundhedsvæsnet</a:t>
            </a:r>
          </a:p>
        </p:txBody>
      </p: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0AF2BC65-8DF0-C544-A693-E48120D412AA}"/>
              </a:ext>
            </a:extLst>
          </p:cNvPr>
          <p:cNvCxnSpPr/>
          <p:nvPr userDrawn="1"/>
        </p:nvCxnSpPr>
        <p:spPr>
          <a:xfrm>
            <a:off x="501041" y="6112701"/>
            <a:ext cx="111105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428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2">
            <a:extLst>
              <a:ext uri="{FF2B5EF4-FFF2-40B4-BE49-F238E27FC236}">
                <a16:creationId xmlns:a16="http://schemas.microsoft.com/office/drawing/2014/main" id="{C9B5DB46-C09D-1144-98F1-83729D3A63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7243F55-08DD-2B4F-8081-8A4A54B3047F}"/>
              </a:ext>
            </a:extLst>
          </p:cNvPr>
          <p:cNvSpPr/>
          <p:nvPr userDrawn="1"/>
        </p:nvSpPr>
        <p:spPr>
          <a:xfrm>
            <a:off x="11361107" y="0"/>
            <a:ext cx="830893" cy="6858000"/>
          </a:xfrm>
          <a:prstGeom prst="rect">
            <a:avLst/>
          </a:prstGeom>
          <a:solidFill>
            <a:srgbClr val="FFFFFF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2A1BFB31-8381-CD49-A8C5-AC23926CA9D2}"/>
              </a:ext>
            </a:extLst>
          </p:cNvPr>
          <p:cNvSpPr txBox="1"/>
          <p:nvPr userDrawn="1"/>
        </p:nvSpPr>
        <p:spPr>
          <a:xfrm rot="5400000">
            <a:off x="10719592" y="1135305"/>
            <a:ext cx="2188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600" b="0" i="0" spc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TEMA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E5586AF-4EBB-6E4C-9157-9DB5CCA954AC}"/>
              </a:ext>
            </a:extLst>
          </p:cNvPr>
          <p:cNvSpPr txBox="1">
            <a:spLocks/>
          </p:cNvSpPr>
          <p:nvPr userDrawn="1"/>
        </p:nvSpPr>
        <p:spPr>
          <a:xfrm>
            <a:off x="800621" y="628171"/>
            <a:ext cx="830580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da-DK" sz="3200" b="0" i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Digitalisering af</a:t>
            </a:r>
            <a:br>
              <a:rPr lang="da-DK" sz="3200" noProof="0" dirty="0">
                <a:solidFill>
                  <a:schemeClr val="bg1"/>
                </a:solidFill>
              </a:rPr>
            </a:br>
            <a:r>
              <a:rPr lang="da-DK" sz="3200" b="1" i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sundhedsdata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15CF685D-FB8F-B547-BB22-71053E9E23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86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2">
            <a:extLst>
              <a:ext uri="{FF2B5EF4-FFF2-40B4-BE49-F238E27FC236}">
                <a16:creationId xmlns:a16="http://schemas.microsoft.com/office/drawing/2014/main" id="{F4DECF6A-3F07-694D-AF43-55290CE8C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90" r="659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7243F55-08DD-2B4F-8081-8A4A54B3047F}"/>
              </a:ext>
            </a:extLst>
          </p:cNvPr>
          <p:cNvSpPr/>
          <p:nvPr userDrawn="1"/>
        </p:nvSpPr>
        <p:spPr>
          <a:xfrm>
            <a:off x="11361107" y="0"/>
            <a:ext cx="830893" cy="6858000"/>
          </a:xfrm>
          <a:prstGeom prst="rect">
            <a:avLst/>
          </a:prstGeom>
          <a:solidFill>
            <a:srgbClr val="FFFFFF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Graphic 13">
            <a:extLst>
              <a:ext uri="{FF2B5EF4-FFF2-40B4-BE49-F238E27FC236}">
                <a16:creationId xmlns:a16="http://schemas.microsoft.com/office/drawing/2014/main" id="{C1D72E38-5F57-A749-B848-CBA0C0AAB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5770"/>
          <a:stretch/>
        </p:blipFill>
        <p:spPr>
          <a:xfrm>
            <a:off x="181335" y="6036551"/>
            <a:ext cx="557701" cy="63828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2A1BFB31-8381-CD49-A8C5-AC23926CA9D2}"/>
              </a:ext>
            </a:extLst>
          </p:cNvPr>
          <p:cNvSpPr txBox="1"/>
          <p:nvPr userDrawn="1"/>
        </p:nvSpPr>
        <p:spPr>
          <a:xfrm rot="5400000">
            <a:off x="10707066" y="1473507"/>
            <a:ext cx="2188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600" b="0" i="0" spc="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TEMA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E5586AF-4EBB-6E4C-9157-9DB5CCA954AC}"/>
              </a:ext>
            </a:extLst>
          </p:cNvPr>
          <p:cNvSpPr txBox="1">
            <a:spLocks/>
          </p:cNvSpPr>
          <p:nvPr userDrawn="1"/>
        </p:nvSpPr>
        <p:spPr>
          <a:xfrm>
            <a:off x="800621" y="628171"/>
            <a:ext cx="830580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da-DK" sz="3200" b="0" i="0" noProof="0" dirty="0">
                <a:latin typeface="Roboto" panose="02000000000000000000" pitchFamily="2" charset="0"/>
                <a:ea typeface="Roboto" panose="02000000000000000000" pitchFamily="2" charset="0"/>
              </a:rPr>
              <a:t>Grøn omstilling i </a:t>
            </a:r>
            <a:br>
              <a:rPr lang="da-DK" sz="3200" noProof="0" dirty="0"/>
            </a:br>
            <a:r>
              <a:rPr lang="da-DK" sz="3200" b="1" i="0" noProof="0" dirty="0">
                <a:latin typeface="Roboto" panose="02000000000000000000" pitchFamily="2" charset="0"/>
                <a:ea typeface="Roboto" panose="02000000000000000000" pitchFamily="2" charset="0"/>
              </a:rPr>
              <a:t>sundhedssektoren</a:t>
            </a:r>
          </a:p>
        </p:txBody>
      </p:sp>
    </p:spTree>
    <p:extLst>
      <p:ext uri="{BB962C8B-B14F-4D97-AF65-F5344CB8AC3E}">
        <p14:creationId xmlns:p14="http://schemas.microsoft.com/office/powerpoint/2010/main" val="2710967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2">
            <a:extLst>
              <a:ext uri="{FF2B5EF4-FFF2-40B4-BE49-F238E27FC236}">
                <a16:creationId xmlns:a16="http://schemas.microsoft.com/office/drawing/2014/main" id="{078081BC-AC7F-C441-A1C2-4C95B1440E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7243F55-08DD-2B4F-8081-8A4A54B3047F}"/>
              </a:ext>
            </a:extLst>
          </p:cNvPr>
          <p:cNvSpPr/>
          <p:nvPr userDrawn="1"/>
        </p:nvSpPr>
        <p:spPr>
          <a:xfrm>
            <a:off x="11361107" y="0"/>
            <a:ext cx="830893" cy="6858000"/>
          </a:xfrm>
          <a:prstGeom prst="rect">
            <a:avLst/>
          </a:prstGeom>
          <a:solidFill>
            <a:srgbClr val="FFFFFF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2A1BFB31-8381-CD49-A8C5-AC23926CA9D2}"/>
              </a:ext>
            </a:extLst>
          </p:cNvPr>
          <p:cNvSpPr txBox="1"/>
          <p:nvPr userDrawn="1"/>
        </p:nvSpPr>
        <p:spPr>
          <a:xfrm rot="5400000">
            <a:off x="10719592" y="1135305"/>
            <a:ext cx="2188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600" b="0" i="0" spc="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TEMA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E5586AF-4EBB-6E4C-9157-9DB5CCA954AC}"/>
              </a:ext>
            </a:extLst>
          </p:cNvPr>
          <p:cNvSpPr txBox="1">
            <a:spLocks/>
          </p:cNvSpPr>
          <p:nvPr userDrawn="1"/>
        </p:nvSpPr>
        <p:spPr>
          <a:xfrm>
            <a:off x="800621" y="628171"/>
            <a:ext cx="830580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da-DK" sz="3200" noProof="0" dirty="0">
                <a:solidFill>
                  <a:schemeClr val="bg1"/>
                </a:solidFill>
              </a:rPr>
              <a:t>Personlig behandling i</a:t>
            </a:r>
            <a:br>
              <a:rPr lang="da-DK" sz="3200" noProof="0" dirty="0">
                <a:solidFill>
                  <a:schemeClr val="bg1"/>
                </a:solidFill>
              </a:rPr>
            </a:br>
            <a:r>
              <a:rPr lang="da-DK" sz="3200" b="1" i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sundhedssektoren</a:t>
            </a:r>
          </a:p>
        </p:txBody>
      </p:sp>
      <p:pic>
        <p:nvPicPr>
          <p:cNvPr id="13" name="Graphic 5">
            <a:extLst>
              <a:ext uri="{FF2B5EF4-FFF2-40B4-BE49-F238E27FC236}">
                <a16:creationId xmlns:a16="http://schemas.microsoft.com/office/drawing/2014/main" id="{351958F2-1F30-3F41-9608-6B6C780D6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30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2">
            <a:extLst>
              <a:ext uri="{FF2B5EF4-FFF2-40B4-BE49-F238E27FC236}">
                <a16:creationId xmlns:a16="http://schemas.microsoft.com/office/drawing/2014/main" id="{B1305993-5517-384C-9C4A-A18A582DB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7243F55-08DD-2B4F-8081-8A4A54B3047F}"/>
              </a:ext>
            </a:extLst>
          </p:cNvPr>
          <p:cNvSpPr/>
          <p:nvPr userDrawn="1"/>
        </p:nvSpPr>
        <p:spPr>
          <a:xfrm>
            <a:off x="11361107" y="0"/>
            <a:ext cx="830893" cy="6858000"/>
          </a:xfrm>
          <a:prstGeom prst="rect">
            <a:avLst/>
          </a:prstGeom>
          <a:solidFill>
            <a:srgbClr val="FFFFFF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Graphic 13">
            <a:extLst>
              <a:ext uri="{FF2B5EF4-FFF2-40B4-BE49-F238E27FC236}">
                <a16:creationId xmlns:a16="http://schemas.microsoft.com/office/drawing/2014/main" id="{C1D72E38-5F57-A749-B848-CBA0C0AAB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5770"/>
          <a:stretch/>
        </p:blipFill>
        <p:spPr>
          <a:xfrm>
            <a:off x="181335" y="6036551"/>
            <a:ext cx="557701" cy="63828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2A1BFB31-8381-CD49-A8C5-AC23926CA9D2}"/>
              </a:ext>
            </a:extLst>
          </p:cNvPr>
          <p:cNvSpPr txBox="1"/>
          <p:nvPr userDrawn="1"/>
        </p:nvSpPr>
        <p:spPr>
          <a:xfrm rot="5400000">
            <a:off x="10719592" y="1135305"/>
            <a:ext cx="2188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600" b="0" i="0" spc="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TEMA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E5586AF-4EBB-6E4C-9157-9DB5CCA954AC}"/>
              </a:ext>
            </a:extLst>
          </p:cNvPr>
          <p:cNvSpPr txBox="1">
            <a:spLocks/>
          </p:cNvSpPr>
          <p:nvPr userDrawn="1"/>
        </p:nvSpPr>
        <p:spPr>
          <a:xfrm>
            <a:off x="800621" y="628171"/>
            <a:ext cx="830580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da-DK" sz="3200" b="0" i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Netværk gennem</a:t>
            </a:r>
            <a:br>
              <a:rPr lang="da-DK" sz="3200" b="0" i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a-DK" sz="3200" b="1" i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sundhedsklyngen</a:t>
            </a:r>
          </a:p>
        </p:txBody>
      </p:sp>
    </p:spTree>
    <p:extLst>
      <p:ext uri="{BB962C8B-B14F-4D97-AF65-F5344CB8AC3E}">
        <p14:creationId xmlns:p14="http://schemas.microsoft.com/office/powerpoint/2010/main" val="1118409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6034E32-B9F4-224A-8E6F-AD537CAC3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8235" y="3449289"/>
            <a:ext cx="3059751" cy="2719779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6B301864-A61B-9342-9CB4-5FA007E5BC68}"/>
              </a:ext>
            </a:extLst>
          </p:cNvPr>
          <p:cNvSpPr txBox="1">
            <a:spLocks/>
          </p:cNvSpPr>
          <p:nvPr userDrawn="1"/>
        </p:nvSpPr>
        <p:spPr>
          <a:xfrm>
            <a:off x="847043" y="17970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GB" sz="2800" b="0" i="0" dirty="0" err="1">
                <a:latin typeface="Roboto" panose="02000000000000000000" pitchFamily="2" charset="0"/>
                <a:ea typeface="Roboto" panose="02000000000000000000" pitchFamily="2" charset="0"/>
              </a:rPr>
              <a:t>Adgang</a:t>
            </a:r>
            <a:r>
              <a:rPr lang="en-GB" sz="2800" b="0" i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b="0" i="0" dirty="0" err="1">
                <a:latin typeface="Roboto" panose="02000000000000000000" pitchFamily="2" charset="0"/>
                <a:ea typeface="Roboto" panose="02000000000000000000" pitchFamily="2" charset="0"/>
              </a:rPr>
              <a:t>til</a:t>
            </a:r>
            <a:br>
              <a:rPr lang="en-GB" sz="2800" dirty="0"/>
            </a:br>
            <a:r>
              <a:rPr lang="en-GB" sz="2800" b="1" i="0" dirty="0" err="1">
                <a:latin typeface="Roboto" panose="02000000000000000000" pitchFamily="2" charset="0"/>
                <a:ea typeface="Roboto" panose="02000000000000000000" pitchFamily="2" charset="0"/>
              </a:rPr>
              <a:t>vores</a:t>
            </a:r>
            <a:r>
              <a:rPr lang="en-GB" sz="2800" b="1" i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b="1" i="0" dirty="0" err="1">
                <a:latin typeface="Roboto" panose="02000000000000000000" pitchFamily="2" charset="0"/>
                <a:ea typeface="Roboto" panose="02000000000000000000" pitchFamily="2" charset="0"/>
              </a:rPr>
              <a:t>netværk</a:t>
            </a:r>
            <a:endParaRPr lang="en-DK" sz="2800" b="1" i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4544EFCA-A02A-8344-909C-CD882E05C829}"/>
              </a:ext>
            </a:extLst>
          </p:cNvPr>
          <p:cNvSpPr txBox="1"/>
          <p:nvPr userDrawn="1"/>
        </p:nvSpPr>
        <p:spPr>
          <a:xfrm>
            <a:off x="847043" y="365125"/>
            <a:ext cx="2729459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DK" sz="9600" b="1" i="0">
                <a:solidFill>
                  <a:srgbClr val="2E2A8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1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42667842-5C59-9E40-BC52-E19F3E418FAE}"/>
              </a:ext>
            </a:extLst>
          </p:cNvPr>
          <p:cNvSpPr txBox="1"/>
          <p:nvPr userDrawn="1"/>
        </p:nvSpPr>
        <p:spPr>
          <a:xfrm rot="5400000">
            <a:off x="10719592" y="1135305"/>
            <a:ext cx="2188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600" b="0" i="0" spc="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568594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013CEC2C-098C-BA4E-935F-EFF10B4A50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B301864-A61B-9342-9CB4-5FA007E5BC68}"/>
              </a:ext>
            </a:extLst>
          </p:cNvPr>
          <p:cNvSpPr txBox="1">
            <a:spLocks/>
          </p:cNvSpPr>
          <p:nvPr userDrawn="1"/>
        </p:nvSpPr>
        <p:spPr>
          <a:xfrm>
            <a:off x="847043" y="17970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GB" sz="2800" b="0" i="0" dirty="0" err="1">
                <a:latin typeface="Roboto" panose="02000000000000000000" pitchFamily="2" charset="0"/>
                <a:ea typeface="Roboto" panose="02000000000000000000" pitchFamily="2" charset="0"/>
              </a:rPr>
              <a:t>Viden</a:t>
            </a:r>
            <a:r>
              <a:rPr lang="en-GB" sz="2800" b="0" i="0" dirty="0">
                <a:latin typeface="Roboto" panose="02000000000000000000" pitchFamily="2" charset="0"/>
                <a:ea typeface="Roboto" panose="02000000000000000000" pitchFamily="2" charset="0"/>
              </a:rPr>
              <a:t> om </a:t>
            </a:r>
            <a:br>
              <a:rPr lang="en-GB" sz="2800" dirty="0"/>
            </a:br>
            <a:r>
              <a:rPr lang="en-GB" sz="2800" b="1" i="0" dirty="0" err="1">
                <a:latin typeface="Roboto" panose="02000000000000000000" pitchFamily="2" charset="0"/>
                <a:ea typeface="Roboto" panose="02000000000000000000" pitchFamily="2" charset="0"/>
              </a:rPr>
              <a:t>grøn</a:t>
            </a:r>
            <a:r>
              <a:rPr lang="en-GB" sz="2800" b="1" i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b="1" i="0" dirty="0" err="1">
                <a:latin typeface="Roboto" panose="02000000000000000000" pitchFamily="2" charset="0"/>
                <a:ea typeface="Roboto" panose="02000000000000000000" pitchFamily="2" charset="0"/>
              </a:rPr>
              <a:t>omstilling</a:t>
            </a:r>
            <a:endParaRPr lang="en-DK" sz="2800" b="1" i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4544EFCA-A02A-8344-909C-CD882E05C829}"/>
              </a:ext>
            </a:extLst>
          </p:cNvPr>
          <p:cNvSpPr txBox="1"/>
          <p:nvPr userDrawn="1"/>
        </p:nvSpPr>
        <p:spPr>
          <a:xfrm>
            <a:off x="847043" y="365125"/>
            <a:ext cx="2729459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a-DK" sz="9600" b="1" i="0" dirty="0">
                <a:solidFill>
                  <a:srgbClr val="2E2A8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</a:t>
            </a:r>
            <a:endParaRPr lang="en-DK" sz="9600" b="1" i="0">
              <a:solidFill>
                <a:srgbClr val="2E2A82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49A0DCF-DBAC-A44E-8B19-C5F194EB78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2417" y="2392426"/>
            <a:ext cx="2476942" cy="373969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38A9FCC-A68D-7D4E-88D5-D57B50886D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5770"/>
          <a:stretch/>
        </p:blipFill>
        <p:spPr>
          <a:xfrm>
            <a:off x="181335" y="6036551"/>
            <a:ext cx="557701" cy="63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78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5AAC456E-427A-5342-BB01-293F25ACCB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2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AE173E36-60EE-D043-874E-07E49E7D7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6B301864-A61B-9342-9CB4-5FA007E5BC68}"/>
              </a:ext>
            </a:extLst>
          </p:cNvPr>
          <p:cNvSpPr txBox="1">
            <a:spLocks/>
          </p:cNvSpPr>
          <p:nvPr userDrawn="1"/>
        </p:nvSpPr>
        <p:spPr>
          <a:xfrm>
            <a:off x="847043" y="17970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da-DK" sz="2800" b="0" i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Øget vækst</a:t>
            </a:r>
            <a:br>
              <a:rPr lang="da-DK" sz="2800" noProof="0" dirty="0">
                <a:solidFill>
                  <a:schemeClr val="bg1"/>
                </a:solidFill>
              </a:rPr>
            </a:br>
            <a:r>
              <a:rPr lang="da-DK" sz="2800" b="1" i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gennem samarbejde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4544EFCA-A02A-8344-909C-CD882E05C829}"/>
              </a:ext>
            </a:extLst>
          </p:cNvPr>
          <p:cNvSpPr txBox="1"/>
          <p:nvPr userDrawn="1"/>
        </p:nvSpPr>
        <p:spPr>
          <a:xfrm>
            <a:off x="847043" y="365125"/>
            <a:ext cx="2729459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a-DK" sz="96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3</a:t>
            </a:r>
            <a:endParaRPr lang="en-DK" sz="9600" b="1" i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BF505D6-E8AB-6D49-99F5-7771F1F34E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5600" y="3756780"/>
            <a:ext cx="2914049" cy="223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68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5AAC456E-427A-5342-BB01-293F25ACCB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AE173E36-60EE-D043-874E-07E49E7D7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6B301864-A61B-9342-9CB4-5FA007E5BC68}"/>
              </a:ext>
            </a:extLst>
          </p:cNvPr>
          <p:cNvSpPr txBox="1">
            <a:spLocks/>
          </p:cNvSpPr>
          <p:nvPr userDrawn="1"/>
        </p:nvSpPr>
        <p:spPr>
          <a:xfrm>
            <a:off x="847043" y="17970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da-DK" sz="2800" b="0" i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Bliv del af</a:t>
            </a:r>
            <a:br>
              <a:rPr lang="da-DK" sz="2800" noProof="0" dirty="0">
                <a:solidFill>
                  <a:schemeClr val="bg1"/>
                </a:solidFill>
              </a:rPr>
            </a:br>
            <a:r>
              <a:rPr lang="da-DK" sz="2800" b="1" i="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synergien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4544EFCA-A02A-8344-909C-CD882E05C829}"/>
              </a:ext>
            </a:extLst>
          </p:cNvPr>
          <p:cNvSpPr txBox="1"/>
          <p:nvPr userDrawn="1"/>
        </p:nvSpPr>
        <p:spPr>
          <a:xfrm>
            <a:off x="847043" y="365125"/>
            <a:ext cx="2729459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a-DK" sz="96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4</a:t>
            </a:r>
            <a:endParaRPr lang="en-DK" sz="9600" b="1" i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A90FEE4-03CD-3B40-95D2-005D650D21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9253" y="3981716"/>
            <a:ext cx="3011183" cy="16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3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>
            <a:extLst>
              <a:ext uri="{FF2B5EF4-FFF2-40B4-BE49-F238E27FC236}">
                <a16:creationId xmlns:a16="http://schemas.microsoft.com/office/drawing/2014/main" id="{A5E82568-BEE4-4B40-B53B-F491BDEBDD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2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7" name="Graphic 5">
            <a:extLst>
              <a:ext uri="{FF2B5EF4-FFF2-40B4-BE49-F238E27FC236}">
                <a16:creationId xmlns:a16="http://schemas.microsoft.com/office/drawing/2014/main" id="{4F01C38F-56D5-F641-AE4D-9F3FE5EB93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335" y="6032311"/>
            <a:ext cx="1725265" cy="675877"/>
          </a:xfrm>
          <a:prstGeom prst="rect">
            <a:avLst/>
          </a:prstGeom>
        </p:spPr>
      </p:pic>
      <p:sp>
        <p:nvSpPr>
          <p:cNvPr id="29" name="Rectangle 6">
            <a:extLst>
              <a:ext uri="{FF2B5EF4-FFF2-40B4-BE49-F238E27FC236}">
                <a16:creationId xmlns:a16="http://schemas.microsoft.com/office/drawing/2014/main" id="{BFC0CCA4-D86A-2943-9480-1419E22BD27B}"/>
              </a:ext>
            </a:extLst>
          </p:cNvPr>
          <p:cNvSpPr/>
          <p:nvPr userDrawn="1"/>
        </p:nvSpPr>
        <p:spPr>
          <a:xfrm>
            <a:off x="10678160" y="6093250"/>
            <a:ext cx="12891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320"/>
              </a:spcBef>
              <a:buClr>
                <a:schemeClr val="lt2"/>
              </a:buClr>
              <a:buSzPts val="1600"/>
            </a:pPr>
            <a:r>
              <a:rPr lang="da-DK" sz="1000" b="0" i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Danmarks nationale sundhedsklynge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76D2E139-E147-6148-A155-6FF738CBA9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0" y="655003"/>
            <a:ext cx="6482080" cy="158019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da-DK" dirty="0"/>
              <a:t>Overskrift på to linjer (nederste linje fed)</a:t>
            </a:r>
          </a:p>
        </p:txBody>
      </p:sp>
      <p:sp>
        <p:nvSpPr>
          <p:cNvPr id="31" name="Undertitel 2">
            <a:extLst>
              <a:ext uri="{FF2B5EF4-FFF2-40B4-BE49-F238E27FC236}">
                <a16:creationId xmlns:a16="http://schemas.microsoft.com/office/drawing/2014/main" id="{F39A2824-5BCE-2F49-A55F-264DF851AF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680" y="2530506"/>
            <a:ext cx="6492240" cy="938413"/>
          </a:xfrm>
        </p:spPr>
        <p:txBody>
          <a:bodyPr anchor="t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3307192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>
            <a:extLst>
              <a:ext uri="{FF2B5EF4-FFF2-40B4-BE49-F238E27FC236}">
                <a16:creationId xmlns:a16="http://schemas.microsoft.com/office/drawing/2014/main" id="{E63954C1-B086-D34B-9810-9ABFEF7C20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5789" y="6190508"/>
            <a:ext cx="1473200" cy="5334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EF641606-E917-3C4F-9048-EEFFA0A11ECD}"/>
              </a:ext>
            </a:extLst>
          </p:cNvPr>
          <p:cNvSpPr/>
          <p:nvPr userDrawn="1"/>
        </p:nvSpPr>
        <p:spPr>
          <a:xfrm>
            <a:off x="0" y="0"/>
            <a:ext cx="12192000" cy="5997039"/>
          </a:xfrm>
          <a:prstGeom prst="rect">
            <a:avLst/>
          </a:prstGeom>
          <a:solidFill>
            <a:srgbClr val="2E2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Graphic 10">
            <a:extLst>
              <a:ext uri="{FF2B5EF4-FFF2-40B4-BE49-F238E27FC236}">
                <a16:creationId xmlns:a16="http://schemas.microsoft.com/office/drawing/2014/main" id="{30EC3CA2-7224-B945-A69F-4174032E8F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7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4896" y="3056120"/>
            <a:ext cx="4391535" cy="2830907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126D4C93-CDCA-3C44-A236-C6C95916AEC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81058" y="6260265"/>
            <a:ext cx="2360468" cy="322706"/>
          </a:xfrm>
          <a:prstGeom prst="rect">
            <a:avLst/>
          </a:prstGeom>
        </p:spPr>
      </p:pic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8996133-714F-324E-8519-0BBCE15A65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3936"/>
          <a:stretch/>
        </p:blipFill>
        <p:spPr>
          <a:xfrm>
            <a:off x="736269" y="6050231"/>
            <a:ext cx="1090715" cy="6477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8630440A-E38A-684C-8876-F7FF58855017}"/>
              </a:ext>
            </a:extLst>
          </p:cNvPr>
          <p:cNvSpPr txBox="1"/>
          <p:nvPr userDrawn="1"/>
        </p:nvSpPr>
        <p:spPr>
          <a:xfrm>
            <a:off x="4797631" y="6234545"/>
            <a:ext cx="27075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0" i="1" u="none" strike="noStrike" kern="1200" dirty="0">
                <a:solidFill>
                  <a:srgbClr val="2E2A8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Danish Life Science Cluster er medfinansieret af Uddannelses- og Forskningsministeriet</a:t>
            </a:r>
            <a:endParaRPr lang="da-DK" sz="1050" b="0" i="1" dirty="0">
              <a:solidFill>
                <a:srgbClr val="2E2A8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7" name="Titel 13">
            <a:extLst>
              <a:ext uri="{FF2B5EF4-FFF2-40B4-BE49-F238E27FC236}">
                <a16:creationId xmlns:a16="http://schemas.microsoft.com/office/drawing/2014/main" id="{F3C76A50-8274-1542-8215-F2DD0AF90B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968" y="2049434"/>
            <a:ext cx="7749640" cy="596780"/>
          </a:xfrm>
        </p:spPr>
        <p:txBody>
          <a:bodyPr anchor="t"/>
          <a:lstStyle>
            <a:lvl1pPr>
              <a:defRPr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Navn</a:t>
            </a:r>
          </a:p>
        </p:txBody>
      </p:sp>
      <p:sp>
        <p:nvSpPr>
          <p:cNvPr id="18" name="Pladsholder til indhold 7">
            <a:extLst>
              <a:ext uri="{FF2B5EF4-FFF2-40B4-BE49-F238E27FC236}">
                <a16:creationId xmlns:a16="http://schemas.microsoft.com/office/drawing/2014/main" id="{3F6C112E-F4F0-1844-9EE0-440701793D5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4968" y="2729238"/>
            <a:ext cx="7742753" cy="143668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Titel</a:t>
            </a:r>
          </a:p>
          <a:p>
            <a:pPr lvl="0"/>
            <a:r>
              <a:rPr lang="da-DK" dirty="0"/>
              <a:t>+45 </a:t>
            </a:r>
          </a:p>
          <a:p>
            <a:pPr lvl="0"/>
            <a:r>
              <a:rPr lang="da-DK" dirty="0"/>
              <a:t>email@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63811A3B-0078-F545-9A77-9A38BCBAE8D5}"/>
              </a:ext>
            </a:extLst>
          </p:cNvPr>
          <p:cNvSpPr txBox="1">
            <a:spLocks/>
          </p:cNvSpPr>
          <p:nvPr userDrawn="1"/>
        </p:nvSpPr>
        <p:spPr>
          <a:xfrm>
            <a:off x="764968" y="817563"/>
            <a:ext cx="9144000" cy="7877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da-DK" noProof="0" dirty="0"/>
              <a:t>Tak for denne gang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FC30FFD3-D3C8-7C40-BA39-0C707B740245}"/>
              </a:ext>
            </a:extLst>
          </p:cNvPr>
          <p:cNvSpPr/>
          <p:nvPr userDrawn="1"/>
        </p:nvSpPr>
        <p:spPr>
          <a:xfrm>
            <a:off x="764968" y="448176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a-DK" sz="2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info@danishlifesciencecluster.dk</a:t>
            </a:r>
            <a:endParaRPr lang="da-DK" sz="2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Calibri" panose="020F0502020204030204" pitchFamily="34" charset="0"/>
              <a:sym typeface="Arial"/>
            </a:endParaRPr>
          </a:p>
          <a:p>
            <a:pPr lvl="0"/>
            <a:r>
              <a:rPr lang="da-DK" sz="2400" u="sng" dirty="0">
                <a:solidFill>
                  <a:srgbClr val="FB5D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www.danishlifesciencecluster.dk</a:t>
            </a:r>
            <a:r>
              <a:rPr lang="da-DK" sz="2400" u="sng" dirty="0">
                <a:solidFill>
                  <a:srgbClr val="FB5D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7613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F641606-E917-3C4F-9048-EEFFA0A11ECD}"/>
              </a:ext>
            </a:extLst>
          </p:cNvPr>
          <p:cNvSpPr/>
          <p:nvPr userDrawn="1"/>
        </p:nvSpPr>
        <p:spPr>
          <a:xfrm>
            <a:off x="0" y="0"/>
            <a:ext cx="12192000" cy="5997039"/>
          </a:xfrm>
          <a:prstGeom prst="rect">
            <a:avLst/>
          </a:prstGeom>
          <a:solidFill>
            <a:srgbClr val="2E2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itel 13">
            <a:extLst>
              <a:ext uri="{FF2B5EF4-FFF2-40B4-BE49-F238E27FC236}">
                <a16:creationId xmlns:a16="http://schemas.microsoft.com/office/drawing/2014/main" id="{F5B93B23-F50F-B04B-B902-CCFD23708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968" y="2049434"/>
            <a:ext cx="7749640" cy="596780"/>
          </a:xfrm>
        </p:spPr>
        <p:txBody>
          <a:bodyPr anchor="t"/>
          <a:lstStyle>
            <a:lvl1pPr>
              <a:defRPr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 err="1"/>
              <a:t>Name</a:t>
            </a:r>
            <a:endParaRPr lang="da-DK" dirty="0"/>
          </a:p>
        </p:txBody>
      </p:sp>
      <p:sp>
        <p:nvSpPr>
          <p:cNvPr id="15" name="Pladsholder til indhold 7">
            <a:extLst>
              <a:ext uri="{FF2B5EF4-FFF2-40B4-BE49-F238E27FC236}">
                <a16:creationId xmlns:a16="http://schemas.microsoft.com/office/drawing/2014/main" id="{3CBDDAFD-57FA-2E42-BB0B-EB05D2C21B8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4968" y="2729238"/>
            <a:ext cx="7742753" cy="143668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Title</a:t>
            </a:r>
          </a:p>
          <a:p>
            <a:pPr lvl="0"/>
            <a:r>
              <a:rPr lang="da-DK" dirty="0"/>
              <a:t>+45 </a:t>
            </a:r>
          </a:p>
          <a:p>
            <a:pPr lvl="0"/>
            <a:r>
              <a:rPr lang="da-DK" dirty="0"/>
              <a:t>email@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CAFC1536-9B58-6140-A306-303F6530EA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7741" y="6190507"/>
            <a:ext cx="1384300" cy="533400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4837B17F-BAAD-8648-89AA-4E3B12BB7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91221" y="6293922"/>
            <a:ext cx="1967542" cy="306449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A15D33B-56DB-4D49-A6C9-E56ED4975F11}"/>
              </a:ext>
            </a:extLst>
          </p:cNvPr>
          <p:cNvSpPr txBox="1">
            <a:spLocks/>
          </p:cNvSpPr>
          <p:nvPr userDrawn="1"/>
        </p:nvSpPr>
        <p:spPr>
          <a:xfrm>
            <a:off x="764968" y="817563"/>
            <a:ext cx="9144000" cy="7877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GB" noProof="0" dirty="0"/>
              <a:t>Thanks for listening</a:t>
            </a:r>
          </a:p>
        </p:txBody>
      </p:sp>
      <p:pic>
        <p:nvPicPr>
          <p:cNvPr id="12" name="Graphic 10">
            <a:extLst>
              <a:ext uri="{FF2B5EF4-FFF2-40B4-BE49-F238E27FC236}">
                <a16:creationId xmlns:a16="http://schemas.microsoft.com/office/drawing/2014/main" id="{30EC3CA2-7224-B945-A69F-4174032E8F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7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4896" y="3056120"/>
            <a:ext cx="4391535" cy="2830907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09D14B18-7110-1A4B-AA05-B4E2139EEF06}"/>
              </a:ext>
            </a:extLst>
          </p:cNvPr>
          <p:cNvSpPr/>
          <p:nvPr userDrawn="1"/>
        </p:nvSpPr>
        <p:spPr>
          <a:xfrm>
            <a:off x="764968" y="448176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a-DK" sz="2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info@danishlifesciencecluster.dk</a:t>
            </a:r>
            <a:endParaRPr lang="da-DK" sz="2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Calibri" panose="020F0502020204030204" pitchFamily="34" charset="0"/>
              <a:sym typeface="Arial"/>
            </a:endParaRPr>
          </a:p>
          <a:p>
            <a:pPr lvl="0"/>
            <a:r>
              <a:rPr lang="da-DK" sz="2400" u="sng" dirty="0">
                <a:solidFill>
                  <a:srgbClr val="FB5D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www.danishlifesciencecluster.dk</a:t>
            </a:r>
            <a:r>
              <a:rPr lang="da-DK" sz="2400" u="sng" dirty="0">
                <a:solidFill>
                  <a:srgbClr val="FB5D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5" name="Billede 2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17101F2-204E-7D4B-A516-6136AA34B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3936"/>
          <a:stretch/>
        </p:blipFill>
        <p:spPr>
          <a:xfrm>
            <a:off x="736269" y="6050231"/>
            <a:ext cx="1090715" cy="647700"/>
          </a:xfrm>
          <a:prstGeom prst="rect">
            <a:avLst/>
          </a:prstGeom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1F53945D-D2CD-5649-A004-7776CB9434D5}"/>
              </a:ext>
            </a:extLst>
          </p:cNvPr>
          <p:cNvSpPr txBox="1"/>
          <p:nvPr userDrawn="1"/>
        </p:nvSpPr>
        <p:spPr>
          <a:xfrm>
            <a:off x="5011388" y="6257169"/>
            <a:ext cx="28382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kern="1200" dirty="0">
                <a:solidFill>
                  <a:srgbClr val="2E2A82"/>
                </a:solidFill>
                <a:effectLst/>
                <a:latin typeface="+mn-lt"/>
                <a:ea typeface="+mn-ea"/>
                <a:cs typeface="+mn-cs"/>
              </a:rPr>
              <a:t>Danish Life Science Cluster is co-financed by the Danish Ministry of Higher Education and Science</a:t>
            </a:r>
            <a:endParaRPr lang="da-DK" sz="1050" kern="1200" dirty="0">
              <a:solidFill>
                <a:srgbClr val="2E2A8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a-DK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025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5AAC456E-427A-5342-BB01-293F25ACCB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2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AE173E36-60EE-D043-874E-07E49E7D7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7EE50D5-E1D1-D040-8B9B-9E9CEAD24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3015"/>
            <a:ext cx="10515600" cy="12978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</p:spTree>
    <p:extLst>
      <p:ext uri="{BB962C8B-B14F-4D97-AF65-F5344CB8AC3E}">
        <p14:creationId xmlns:p14="http://schemas.microsoft.com/office/powerpoint/2010/main" val="2604675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5AAC456E-427A-5342-BB01-293F25ACCB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AE173E36-60EE-D043-874E-07E49E7D7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0285140-EE4D-F249-9C86-62724EF27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3015"/>
            <a:ext cx="10515600" cy="12978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</p:spTree>
    <p:extLst>
      <p:ext uri="{BB962C8B-B14F-4D97-AF65-F5344CB8AC3E}">
        <p14:creationId xmlns:p14="http://schemas.microsoft.com/office/powerpoint/2010/main" val="3817067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5AAC456E-427A-5342-BB01-293F25ACCB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2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AE173E36-60EE-D043-874E-07E49E7D7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48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5AAC456E-427A-5342-BB01-293F25ACCB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AE173E36-60EE-D043-874E-07E49E7D7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7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E1D4D-8C8B-5842-8C89-3771FCD3E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9987"/>
            <a:ext cx="10515600" cy="130797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400" b="0" i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Velkommen til </a:t>
            </a:r>
            <a:br>
              <a:rPr lang="da-DK" dirty="0"/>
            </a:br>
            <a:r>
              <a:rPr lang="da-DK" dirty="0"/>
              <a:t>dagens præsentation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465FF9-276F-CB43-8541-1AE5938F41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86739"/>
            <a:ext cx="7112431" cy="3781586"/>
          </a:xfrm>
        </p:spPr>
        <p:txBody>
          <a:bodyPr/>
          <a:lstStyle>
            <a:lvl1pPr marL="0" indent="0">
              <a:buNone/>
              <a:defRPr>
                <a:solidFill>
                  <a:srgbClr val="2E2A82"/>
                </a:solidFill>
              </a:defRPr>
            </a:lvl1pPr>
            <a:lvl2pPr>
              <a:defRPr>
                <a:solidFill>
                  <a:srgbClr val="2E2A82"/>
                </a:solidFill>
              </a:defRPr>
            </a:lvl2pPr>
            <a:lvl3pPr>
              <a:defRPr>
                <a:solidFill>
                  <a:srgbClr val="2E2A82"/>
                </a:solidFill>
              </a:defRPr>
            </a:lvl3pPr>
            <a:lvl4pPr>
              <a:defRPr>
                <a:solidFill>
                  <a:srgbClr val="2E2A82"/>
                </a:solidFill>
              </a:defRPr>
            </a:lvl4pPr>
            <a:lvl5pPr>
              <a:defRPr>
                <a:solidFill>
                  <a:srgbClr val="2E2A82"/>
                </a:solidFill>
              </a:defRPr>
            </a:lvl5pPr>
          </a:lstStyle>
          <a:p>
            <a:pPr lvl="0"/>
            <a:r>
              <a:rPr lang="da-DK" dirty="0"/>
              <a:t>program</a:t>
            </a:r>
          </a:p>
        </p:txBody>
      </p:sp>
      <p:pic>
        <p:nvPicPr>
          <p:cNvPr id="6" name="Graphic 6">
            <a:extLst>
              <a:ext uri="{FF2B5EF4-FFF2-40B4-BE49-F238E27FC236}">
                <a16:creationId xmlns:a16="http://schemas.microsoft.com/office/drawing/2014/main" id="{241BEA31-AEDA-8E40-AD89-9C2F4B6D28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1731" y="3414696"/>
            <a:ext cx="4200269" cy="32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1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E1D4D-8C8B-5842-8C89-3771FCD3E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3015"/>
            <a:ext cx="10515600" cy="1307976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>
              <a:defRPr sz="3200" b="0" i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465FF9-276F-CB43-8541-1AE5938F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515"/>
            <a:ext cx="10515600" cy="4099186"/>
          </a:xfrm>
        </p:spPr>
        <p:txBody>
          <a:bodyPr/>
          <a:lstStyle>
            <a:lvl1pPr>
              <a:defRPr>
                <a:solidFill>
                  <a:srgbClr val="2E2A82"/>
                </a:solidFill>
              </a:defRPr>
            </a:lvl1pPr>
            <a:lvl2pPr>
              <a:defRPr>
                <a:solidFill>
                  <a:srgbClr val="2E2A82"/>
                </a:solidFill>
              </a:defRPr>
            </a:lvl2pPr>
            <a:lvl3pPr>
              <a:defRPr>
                <a:solidFill>
                  <a:srgbClr val="2E2A82"/>
                </a:solidFill>
              </a:defRPr>
            </a:lvl3pPr>
            <a:lvl4pPr>
              <a:defRPr>
                <a:solidFill>
                  <a:srgbClr val="2E2A82"/>
                </a:solidFill>
              </a:defRPr>
            </a:lvl4pPr>
            <a:lvl5pPr>
              <a:defRPr>
                <a:solidFill>
                  <a:srgbClr val="2E2A82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49018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E1D4D-8C8B-5842-8C89-3771FCD3E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3015"/>
            <a:ext cx="10515600" cy="12978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 i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C5C5FA72-F723-1542-AAE9-4A2DC6EC32A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38200" y="2013515"/>
            <a:ext cx="5181600" cy="4099186"/>
          </a:xfrm>
          <a:noFill/>
        </p:spPr>
        <p:txBody>
          <a:bodyPr/>
          <a:lstStyle>
            <a:lvl1pPr>
              <a:defRPr>
                <a:solidFill>
                  <a:srgbClr val="2E2A82"/>
                </a:solidFill>
              </a:defRPr>
            </a:lvl1pPr>
            <a:lvl2pPr>
              <a:defRPr>
                <a:solidFill>
                  <a:srgbClr val="2E2A82"/>
                </a:solidFill>
              </a:defRPr>
            </a:lvl2pPr>
            <a:lvl3pPr>
              <a:defRPr>
                <a:solidFill>
                  <a:srgbClr val="2E2A82"/>
                </a:solidFill>
              </a:defRPr>
            </a:lvl3pPr>
            <a:lvl4pPr>
              <a:defRPr>
                <a:solidFill>
                  <a:srgbClr val="2E2A82"/>
                </a:solidFill>
              </a:defRPr>
            </a:lvl4pPr>
            <a:lvl5pPr>
              <a:defRPr>
                <a:solidFill>
                  <a:srgbClr val="2E2A82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D104116B-37CA-BA4C-9EC3-42E6D2205D1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0" y="2013515"/>
            <a:ext cx="5181600" cy="4099186"/>
          </a:xfrm>
          <a:noFill/>
        </p:spPr>
        <p:txBody>
          <a:bodyPr/>
          <a:lstStyle>
            <a:lvl1pPr>
              <a:defRPr>
                <a:solidFill>
                  <a:srgbClr val="2E2A82"/>
                </a:solidFill>
              </a:defRPr>
            </a:lvl1pPr>
            <a:lvl2pPr>
              <a:defRPr>
                <a:solidFill>
                  <a:srgbClr val="2E2A82"/>
                </a:solidFill>
              </a:defRPr>
            </a:lvl2pPr>
            <a:lvl3pPr>
              <a:defRPr>
                <a:solidFill>
                  <a:srgbClr val="2E2A82"/>
                </a:solidFill>
              </a:defRPr>
            </a:lvl3pPr>
            <a:lvl4pPr>
              <a:defRPr>
                <a:solidFill>
                  <a:srgbClr val="2E2A82"/>
                </a:solidFill>
              </a:defRPr>
            </a:lvl4pPr>
            <a:lvl5pPr>
              <a:defRPr>
                <a:solidFill>
                  <a:srgbClr val="2E2A82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59352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E1D4D-8C8B-5842-8C89-3771FCD3E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3015"/>
            <a:ext cx="10515600" cy="12978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 i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C5C5FA72-F723-1542-AAE9-4A2DC6EC32A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38200" y="2013515"/>
            <a:ext cx="5181600" cy="4099186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FB5D50"/>
                </a:solidFill>
              </a:defRPr>
            </a:lvl1pPr>
            <a:lvl2pPr>
              <a:defRPr>
                <a:solidFill>
                  <a:srgbClr val="FB5D50"/>
                </a:solidFill>
              </a:defRPr>
            </a:lvl2pPr>
            <a:lvl3pPr>
              <a:defRPr>
                <a:solidFill>
                  <a:srgbClr val="FB5D50"/>
                </a:solidFill>
              </a:defRPr>
            </a:lvl3pPr>
            <a:lvl4pPr>
              <a:defRPr>
                <a:solidFill>
                  <a:srgbClr val="FB5D50"/>
                </a:solidFill>
              </a:defRPr>
            </a:lvl4pPr>
            <a:lvl5pPr>
              <a:defRPr>
                <a:solidFill>
                  <a:srgbClr val="FB5D50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D104116B-37CA-BA4C-9EC3-42E6D2205D1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0" y="2013515"/>
            <a:ext cx="5181600" cy="4099186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2E2A82"/>
                </a:solidFill>
              </a:defRPr>
            </a:lvl1pPr>
            <a:lvl2pPr>
              <a:defRPr>
                <a:solidFill>
                  <a:srgbClr val="2E2A82"/>
                </a:solidFill>
              </a:defRPr>
            </a:lvl2pPr>
            <a:lvl3pPr>
              <a:defRPr>
                <a:solidFill>
                  <a:srgbClr val="2E2A82"/>
                </a:solidFill>
              </a:defRPr>
            </a:lvl3pPr>
            <a:lvl4pPr>
              <a:defRPr>
                <a:solidFill>
                  <a:srgbClr val="2E2A82"/>
                </a:solidFill>
              </a:defRPr>
            </a:lvl4pPr>
            <a:lvl5pPr>
              <a:defRPr>
                <a:solidFill>
                  <a:srgbClr val="2E2A82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09597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E1D4D-8C8B-5842-8C89-3771FCD3E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53015"/>
            <a:ext cx="10515600" cy="12978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 i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465FF9-276F-CB43-8541-1AE5938F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515"/>
            <a:ext cx="7103302" cy="4099186"/>
          </a:xfrm>
        </p:spPr>
        <p:txBody>
          <a:bodyPr/>
          <a:lstStyle>
            <a:lvl1pPr>
              <a:defRPr>
                <a:solidFill>
                  <a:srgbClr val="2E2A82"/>
                </a:solidFill>
              </a:defRPr>
            </a:lvl1pPr>
            <a:lvl2pPr>
              <a:defRPr>
                <a:solidFill>
                  <a:srgbClr val="2E2A82"/>
                </a:solidFill>
              </a:defRPr>
            </a:lvl2pPr>
            <a:lvl3pPr>
              <a:defRPr>
                <a:solidFill>
                  <a:srgbClr val="2E2A82"/>
                </a:solidFill>
              </a:defRPr>
            </a:lvl3pPr>
            <a:lvl4pPr>
              <a:defRPr>
                <a:solidFill>
                  <a:srgbClr val="2E2A82"/>
                </a:solidFill>
              </a:defRPr>
            </a:lvl4pPr>
            <a:lvl5pPr>
              <a:defRPr>
                <a:solidFill>
                  <a:srgbClr val="2E2A82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5F3688EE-D6AA-AD47-95D1-B6174F2DF9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67595" y="3494762"/>
            <a:ext cx="2886204" cy="2607363"/>
          </a:xfrm>
        </p:spPr>
        <p:txBody>
          <a:bodyPr/>
          <a:lstStyle>
            <a:lvl1pPr>
              <a:defRPr>
                <a:solidFill>
                  <a:srgbClr val="2E2A82"/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74779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>
            <a:extLst>
              <a:ext uri="{FF2B5EF4-FFF2-40B4-BE49-F238E27FC236}">
                <a16:creationId xmlns:a16="http://schemas.microsoft.com/office/drawing/2014/main" id="{FF00DD7B-5D7A-BD42-B1CF-39E3791EE15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242125" y="546264"/>
            <a:ext cx="3144033" cy="5566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2E2A8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45EA164-6145-7D47-B4D9-F7A604976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3015"/>
            <a:ext cx="6952014" cy="12978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 i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8FEED1C-64C9-5147-B1CF-ECA18E265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515"/>
            <a:ext cx="6952013" cy="4099186"/>
          </a:xfrm>
        </p:spPr>
        <p:txBody>
          <a:bodyPr/>
          <a:lstStyle>
            <a:lvl1pPr>
              <a:defRPr>
                <a:solidFill>
                  <a:srgbClr val="2E2A82"/>
                </a:solidFill>
              </a:defRPr>
            </a:lvl1pPr>
            <a:lvl2pPr>
              <a:defRPr>
                <a:solidFill>
                  <a:srgbClr val="2E2A82"/>
                </a:solidFill>
              </a:defRPr>
            </a:lvl2pPr>
            <a:lvl3pPr>
              <a:defRPr>
                <a:solidFill>
                  <a:srgbClr val="2E2A82"/>
                </a:solidFill>
              </a:defRPr>
            </a:lvl3pPr>
            <a:lvl4pPr>
              <a:defRPr>
                <a:solidFill>
                  <a:srgbClr val="2E2A82"/>
                </a:solidFill>
              </a:defRPr>
            </a:lvl4pPr>
            <a:lvl5pPr>
              <a:defRPr>
                <a:solidFill>
                  <a:srgbClr val="2E2A82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90030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438CF94-D80B-B94D-BEE4-C6845F8AD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9C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1230BFD-6855-984B-AA5A-95F8A6A63D69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290830" y="6168390"/>
            <a:ext cx="393700" cy="393700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BF9526B-0CA7-BF40-85BB-DE034CEE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0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1F10760-1E09-8D45-BE1D-2631A0A87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13515"/>
            <a:ext cx="10515600" cy="4099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Pladsholder til sidefod 13">
            <a:extLst>
              <a:ext uri="{FF2B5EF4-FFF2-40B4-BE49-F238E27FC236}">
                <a16:creationId xmlns:a16="http://schemas.microsoft.com/office/drawing/2014/main" id="{F862E1B4-E842-CA48-80B4-AB3822587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83115" y="6308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20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30" r:id="rId2"/>
    <p:sldLayoutId id="2147483818" r:id="rId3"/>
    <p:sldLayoutId id="2147484132" r:id="rId4"/>
    <p:sldLayoutId id="2147483650" r:id="rId5"/>
    <p:sldLayoutId id="2147483702" r:id="rId6"/>
    <p:sldLayoutId id="2147483854" r:id="rId7"/>
    <p:sldLayoutId id="2147483726" r:id="rId8"/>
    <p:sldLayoutId id="2147483738" r:id="rId9"/>
    <p:sldLayoutId id="2147484144" r:id="rId10"/>
    <p:sldLayoutId id="2147483714" r:id="rId11"/>
    <p:sldLayoutId id="2147483655" r:id="rId12"/>
    <p:sldLayoutId id="2147484120" r:id="rId13"/>
    <p:sldLayoutId id="2147484156" r:id="rId14"/>
    <p:sldLayoutId id="2147484168" r:id="rId15"/>
    <p:sldLayoutId id="2147484180" r:id="rId16"/>
    <p:sldLayoutId id="2147484192" r:id="rId17"/>
    <p:sldLayoutId id="2147483793" r:id="rId18"/>
    <p:sldLayoutId id="2147483914" r:id="rId19"/>
    <p:sldLayoutId id="2147484094" r:id="rId20"/>
    <p:sldLayoutId id="2147483938" r:id="rId21"/>
    <p:sldLayoutId id="2147483950" r:id="rId22"/>
    <p:sldLayoutId id="2147483962" r:id="rId23"/>
    <p:sldLayoutId id="2147483974" r:id="rId24"/>
    <p:sldLayoutId id="2147483986" r:id="rId25"/>
    <p:sldLayoutId id="2147483998" r:id="rId26"/>
    <p:sldLayoutId id="2147484022" r:id="rId27"/>
    <p:sldLayoutId id="2147484046" r:id="rId28"/>
    <p:sldLayoutId id="2147484034" r:id="rId29"/>
    <p:sldLayoutId id="2147483774" r:id="rId30"/>
    <p:sldLayoutId id="2147483667" r:id="rId31"/>
    <p:sldLayoutId id="2147484106" r:id="rId32"/>
    <p:sldLayoutId id="2147484107" r:id="rId33"/>
    <p:sldLayoutId id="2147484204" r:id="rId34"/>
    <p:sldLayoutId id="2147484205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2E2A82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2E2A82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2E2A82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2E2A82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E2A82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E2A82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4AAA8-E744-F440-97EC-7ED193413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77" y="1848803"/>
            <a:ext cx="10574872" cy="1580197"/>
          </a:xfrm>
        </p:spPr>
        <p:txBody>
          <a:bodyPr/>
          <a:lstStyle/>
          <a:p>
            <a:r>
              <a:rPr lang="da-DK" dirty="0"/>
              <a:t>VIDENSPREDNINGSAKTIVITETER</a:t>
            </a:r>
            <a:br>
              <a:rPr lang="da-DK" dirty="0"/>
            </a:br>
            <a:r>
              <a:rPr lang="da-DK" dirty="0"/>
              <a:t>2022</a:t>
            </a:r>
            <a:endParaRPr lang="da-DK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8E13904-20FC-8540-ACC9-7F782302DC3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51840" y="4384358"/>
            <a:ext cx="6492240" cy="1655762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Krav og bevillingskriterier</a:t>
            </a:r>
          </a:p>
        </p:txBody>
      </p:sp>
    </p:spTree>
    <p:extLst>
      <p:ext uri="{BB962C8B-B14F-4D97-AF65-F5344CB8AC3E}">
        <p14:creationId xmlns:p14="http://schemas.microsoft.com/office/powerpoint/2010/main" val="299994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C2AE7-87D3-6720-79CB-63E891F90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Formål med </a:t>
            </a:r>
            <a:r>
              <a:rPr lang="da-DK" dirty="0" err="1"/>
              <a:t>videnspredningsaktiviteterne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EE2C80-A3D2-81C3-3231-0BAE6AD2A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At sikre formidling og spredning af viden mellem professionshøjskoler, GTS-institutter og private virksomheder, for derigennem at løfte forskning og teknologiudviklingen.</a:t>
            </a:r>
          </a:p>
        </p:txBody>
      </p:sp>
    </p:spTree>
    <p:extLst>
      <p:ext uri="{BB962C8B-B14F-4D97-AF65-F5344CB8AC3E}">
        <p14:creationId xmlns:p14="http://schemas.microsoft.com/office/powerpoint/2010/main" val="255835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75A0AB-33C9-5E05-8B7B-34722408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kan søge?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14F9A6-D5E3-173E-772A-334CF889C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Midlerne til </a:t>
            </a:r>
            <a:r>
              <a:rPr lang="da-DK" dirty="0" err="1"/>
              <a:t>videnspredningsaktiviteterne</a:t>
            </a:r>
            <a:r>
              <a:rPr lang="da-DK" dirty="0"/>
              <a:t> kan søges af GTS-institutter eller professionshøjskoler. </a:t>
            </a:r>
          </a:p>
        </p:txBody>
      </p:sp>
    </p:spTree>
    <p:extLst>
      <p:ext uri="{BB962C8B-B14F-4D97-AF65-F5344CB8AC3E}">
        <p14:creationId xmlns:p14="http://schemas.microsoft.com/office/powerpoint/2010/main" val="41681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8CD040F-8768-3A47-9FCF-1169479E6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kan pengene bruges til?</a:t>
            </a:r>
            <a:endParaRPr lang="da-DK" b="1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CD5898E1-9DE2-AA44-8FA9-8D0AD3A4E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2448"/>
            <a:ext cx="10515600" cy="505025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/>
              <a:t>Bevillingen skal primært benyttes til at dække lønudgifter ifm. planlægning og afvikling af </a:t>
            </a:r>
            <a:r>
              <a:rPr lang="da-DK" dirty="0" err="1"/>
              <a:t>videnspredningsaktiviteter</a:t>
            </a:r>
            <a:r>
              <a:rPr lang="da-DK" dirty="0"/>
              <a:t>. Der gælder følgende:</a:t>
            </a:r>
          </a:p>
          <a:p>
            <a:endParaRPr lang="da-DK" dirty="0"/>
          </a:p>
          <a:p>
            <a:r>
              <a:rPr lang="da-DK" dirty="0">
                <a:latin typeface="Roboto Light"/>
                <a:ea typeface="Roboto Light"/>
                <a:cs typeface="Roboto Light"/>
              </a:rPr>
              <a:t>Betaling for fagligt arbejde for ansatte ved danske universiteter og andre </a:t>
            </a:r>
            <a:r>
              <a:rPr lang="da-DK" dirty="0" err="1">
                <a:latin typeface="Roboto Light"/>
                <a:ea typeface="Roboto Light"/>
                <a:cs typeface="Roboto Light"/>
              </a:rPr>
              <a:t>videninstitutioner</a:t>
            </a:r>
            <a:r>
              <a:rPr lang="da-DK" dirty="0">
                <a:latin typeface="Roboto Light"/>
                <a:ea typeface="Roboto Light"/>
                <a:cs typeface="Roboto Light"/>
              </a:rPr>
              <a:t>, der har hjemmel til at udføre tilskudsfinansieret forskningsvirksomhed efter Finansministeriets budgetvejledning (kap. 2.6.10.3), opgøres som faktiske lønudgifter plus overhead på 44 pct. (medfinansieringen på de 140% indhentes af det fulde beløb inkl. overhead)</a:t>
            </a:r>
            <a:endParaRPr lang="da-DK" dirty="0">
              <a:cs typeface="Roboto Light"/>
            </a:endParaRPr>
          </a:p>
          <a:p>
            <a:r>
              <a:rPr lang="da-DK" dirty="0"/>
              <a:t>Betaling for fagligt arbejde for GTS-medarbejdere, for så vidt angår deltagelse i samarbejdsprojekter, </a:t>
            </a:r>
            <a:r>
              <a:rPr lang="da-DK" dirty="0" err="1"/>
              <a:t>matchmaking</a:t>
            </a:r>
            <a:r>
              <a:rPr lang="da-DK" dirty="0"/>
              <a:t>- og </a:t>
            </a:r>
            <a:r>
              <a:rPr lang="da-DK" dirty="0" err="1"/>
              <a:t>videnspredningsaktiviteter</a:t>
            </a:r>
            <a:r>
              <a:rPr lang="da-DK" dirty="0"/>
              <a:t> samt fagligt analysearbejde mv., beregnes som faktiske lønudgifter ganget med den senest godkendte omkostningsfaktor i overensstemmelse med retningslinjer for godkendt teknologisk service i Danmark.</a:t>
            </a:r>
          </a:p>
          <a:p>
            <a:r>
              <a:rPr lang="da-DK" dirty="0"/>
              <a:t>I andre tilfælde afregnes lønudgifter til fagligt arbejde med 600 kr. per time, hvilket inkluderer overhead.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3607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A44C0A-C185-8815-EA76-01673E26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Hvilke kriterier udvælges ansøgningerne ud fra?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A2BD9B-06F6-ECDC-88AF-E95ED81C4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Aktiviteterne skal arbejde for lighed i sundhed</a:t>
            </a:r>
          </a:p>
          <a:p>
            <a:r>
              <a:rPr lang="da-DK" dirty="0"/>
              <a:t>Aktiviteterne er værdiskabende for virksomheder</a:t>
            </a:r>
          </a:p>
          <a:p>
            <a:r>
              <a:rPr lang="da-DK" dirty="0"/>
              <a:t>Kan danne afsæt for kommende samarbejdsprojekter</a:t>
            </a:r>
          </a:p>
          <a:p>
            <a:r>
              <a:rPr lang="da-DK" dirty="0"/>
              <a:t>Samfundsmæssig relevans</a:t>
            </a:r>
          </a:p>
          <a:p>
            <a:r>
              <a:rPr lang="da-DK" dirty="0"/>
              <a:t>Forsknings/innovationshøjde </a:t>
            </a:r>
          </a:p>
          <a:p>
            <a:r>
              <a:rPr lang="da-DK" dirty="0"/>
              <a:t>Internationalt potentiale i aktiviteterne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653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48008-E9AE-43EF-6E81-FB528275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Roboto"/>
                <a:ea typeface="Roboto"/>
                <a:cs typeface="Roboto"/>
              </a:rPr>
              <a:t>Krav til aktiviteterne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BF29E6-3D37-BB9A-4B4A-49A5BF9A7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b="1" dirty="0"/>
              <a:t>Der gælder følgende krav:</a:t>
            </a:r>
          </a:p>
          <a:p>
            <a:endParaRPr lang="da-DK" dirty="0"/>
          </a:p>
          <a:p>
            <a:r>
              <a:rPr lang="da-DK" dirty="0"/>
              <a:t>Midlerne kan kun søges af GTS-institutter og professionshøjskoler</a:t>
            </a:r>
          </a:p>
          <a:p>
            <a:r>
              <a:rPr lang="da-DK" dirty="0"/>
              <a:t>Midlerne skal skabe konkrete værdiskabende aktiviteter for virksomheder </a:t>
            </a:r>
          </a:p>
          <a:p>
            <a:r>
              <a:rPr lang="da-DK" dirty="0"/>
              <a:t>Aktiviteterne skal kunne danne grobund for kommende samarbejdsprojekter</a:t>
            </a:r>
          </a:p>
          <a:p>
            <a:r>
              <a:rPr lang="da-DK" dirty="0"/>
              <a:t>Aktiviteterne skal have en generisk interesse, dvs. være relevante for en bredere kreds</a:t>
            </a:r>
          </a:p>
          <a:p>
            <a:r>
              <a:rPr lang="da-DK" dirty="0"/>
              <a:t>Aktiviteterne skal være offentligt tilgængelige  </a:t>
            </a:r>
          </a:p>
        </p:txBody>
      </p:sp>
    </p:spTree>
    <p:extLst>
      <p:ext uri="{BB962C8B-B14F-4D97-AF65-F5344CB8AC3E}">
        <p14:creationId xmlns:p14="http://schemas.microsoft.com/office/powerpoint/2010/main" val="318231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6285F-BE96-FDE1-3F3E-1AF876E26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meget kan du søge?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2B6675-0591-8C96-48EA-0206BA897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Der kan ansøges om maks. 200.000 kr. inkl. overhead i støtte.</a:t>
            </a:r>
          </a:p>
          <a:p>
            <a:r>
              <a:rPr lang="da-DK" dirty="0"/>
              <a:t>Perioden for aktiviteternes gennemførsel kan variere fra ansøgning til ansøgning, men vil skulle afsluttes i indeværende bevillingsperiode, </a:t>
            </a:r>
            <a:r>
              <a:rPr lang="da-DK" dirty="0" err="1"/>
              <a:t>dvs</a:t>
            </a:r>
            <a:r>
              <a:rPr lang="da-DK" dirty="0"/>
              <a:t> inden 1. september 2024.</a:t>
            </a:r>
          </a:p>
          <a:p>
            <a:r>
              <a:rPr lang="da-DK" dirty="0"/>
              <a:t>Bevillingen tilfalder projektets </a:t>
            </a:r>
            <a:r>
              <a:rPr lang="da-DK" dirty="0" err="1"/>
              <a:t>videninstitution</a:t>
            </a:r>
            <a:r>
              <a:rPr lang="da-DK" dirty="0"/>
              <a:t>(er) 100%.</a:t>
            </a:r>
          </a:p>
          <a:p>
            <a:r>
              <a:rPr lang="da-DK" dirty="0"/>
              <a:t>Danish Life Science Cluster uddeler og tildeler midlerne til </a:t>
            </a:r>
            <a:r>
              <a:rPr lang="da-DK" dirty="0" err="1"/>
              <a:t>videnspredningsaktiviteterne</a:t>
            </a:r>
            <a:r>
              <a:rPr lang="da-DK" dirty="0"/>
              <a:t>, og midlerne er udmøntet af Uddannelses- og Forskningsstyrelsen.</a:t>
            </a:r>
          </a:p>
        </p:txBody>
      </p:sp>
    </p:spTree>
    <p:extLst>
      <p:ext uri="{BB962C8B-B14F-4D97-AF65-F5344CB8AC3E}">
        <p14:creationId xmlns:p14="http://schemas.microsoft.com/office/powerpoint/2010/main" val="2958419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F051444-5F93-5CA8-2510-4500DCF4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Medfinansiering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5538F93B-5FCE-0D6D-CBC8-1B6F9345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Bevillingen fra Danish Life Science Cluster skal modsvares af en medfinansiering på 140% fra aktiviteternes virksomhedsdeltagere.</a:t>
            </a:r>
          </a:p>
          <a:p>
            <a:endParaRPr lang="da-DK" dirty="0"/>
          </a:p>
          <a:p>
            <a:r>
              <a:rPr lang="da-DK" dirty="0"/>
              <a:t>Den private medfinansiering består af private virksomheders udgifter til de gennemførte støtteberettigede aktiviteter. Virksomhedernes medfinansiering kan være enten ”in-kind” eller kontante bidrag.</a:t>
            </a:r>
          </a:p>
          <a:p>
            <a:endParaRPr lang="da-DK" dirty="0"/>
          </a:p>
          <a:p>
            <a:r>
              <a:rPr lang="da-DK" dirty="0"/>
              <a:t>Ved beregning af værdien af medarbejdertimer hos aktiviteternes virksomhedspartnere anvendes en fast timesats på 600 kr. inkl. overhead.</a:t>
            </a:r>
          </a:p>
        </p:txBody>
      </p:sp>
    </p:spTree>
    <p:extLst>
      <p:ext uri="{BB962C8B-B14F-4D97-AF65-F5344CB8AC3E}">
        <p14:creationId xmlns:p14="http://schemas.microsoft.com/office/powerpoint/2010/main" val="815223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rugerdefineret 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44157"/>
      </a:accent1>
      <a:accent2>
        <a:srgbClr val="72A7AD"/>
      </a:accent2>
      <a:accent3>
        <a:srgbClr val="4A3957"/>
      </a:accent3>
      <a:accent4>
        <a:srgbClr val="E5CF00"/>
      </a:accent4>
      <a:accent5>
        <a:srgbClr val="FEEC00"/>
      </a:accent5>
      <a:accent6>
        <a:srgbClr val="244157"/>
      </a:accent6>
      <a:hlink>
        <a:srgbClr val="224157"/>
      </a:hlink>
      <a:folHlink>
        <a:srgbClr val="91908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eead1f-f68d-4956-854b-c94ddd305e41" xsi:nil="true"/>
    <lcf76f155ced4ddcb4097134ff3c332f xmlns="20def736-3b37-457a-8f4c-7cac8a72ea0f">
      <Terms xmlns="http://schemas.microsoft.com/office/infopath/2007/PartnerControls"/>
    </lcf76f155ced4ddcb4097134ff3c332f>
    <SharedWithUsers xmlns="70eead1f-f68d-4956-854b-c94ddd305e41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308EF31506AD4CB5DB57707AB441FB" ma:contentTypeVersion="16" ma:contentTypeDescription="Opret et nyt dokument." ma:contentTypeScope="" ma:versionID="42b11a9c3ad9b10ae7295af2064a9194">
  <xsd:schema xmlns:xsd="http://www.w3.org/2001/XMLSchema" xmlns:xs="http://www.w3.org/2001/XMLSchema" xmlns:p="http://schemas.microsoft.com/office/2006/metadata/properties" xmlns:ns2="20def736-3b37-457a-8f4c-7cac8a72ea0f" xmlns:ns3="70eead1f-f68d-4956-854b-c94ddd305e41" targetNamespace="http://schemas.microsoft.com/office/2006/metadata/properties" ma:root="true" ma:fieldsID="4d377447d7148b8670945de5de9be77e" ns2:_="" ns3:_="">
    <xsd:import namespace="20def736-3b37-457a-8f4c-7cac8a72ea0f"/>
    <xsd:import namespace="70eead1f-f68d-4956-854b-c94ddd305e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def736-3b37-457a-8f4c-7cac8a72ea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ledmærker" ma:readOnly="false" ma:fieldId="{5cf76f15-5ced-4ddc-b409-7134ff3c332f}" ma:taxonomyMulti="true" ma:sspId="2ee09900-1cce-4f8f-841c-e46251a2d8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ead1f-f68d-4956-854b-c94ddd305e4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32f7009-d114-49cd-bb26-a9cf230f92e0}" ma:internalName="TaxCatchAll" ma:showField="CatchAllData" ma:web="70eead1f-f68d-4956-854b-c94ddd305e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A01AD1-C956-41FC-B05D-3E6003AF1D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5250C5-44D5-49AC-A718-0F4C4E320782}">
  <ds:schemaRefs>
    <ds:schemaRef ds:uri="http://schemas.microsoft.com/office/2006/metadata/properties"/>
    <ds:schemaRef ds:uri="http://schemas.microsoft.com/office/infopath/2007/PartnerControls"/>
    <ds:schemaRef ds:uri="70eead1f-f68d-4956-854b-c94ddd305e41"/>
    <ds:schemaRef ds:uri="20def736-3b37-457a-8f4c-7cac8a72ea0f"/>
  </ds:schemaRefs>
</ds:datastoreItem>
</file>

<file path=customXml/itemProps3.xml><?xml version="1.0" encoding="utf-8"?>
<ds:datastoreItem xmlns:ds="http://schemas.openxmlformats.org/officeDocument/2006/customXml" ds:itemID="{631DF6B1-D128-4D4B-9F2B-77E9883B11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def736-3b37-457a-8f4c-7cac8a72ea0f"/>
    <ds:schemaRef ds:uri="70eead1f-f68d-4956-854b-c94ddd305e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402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9" baseType="lpstr">
      <vt:lpstr>Office-tema</vt:lpstr>
      <vt:lpstr>VIDENSPREDNINGSAKTIVITETER 2022</vt:lpstr>
      <vt:lpstr>Formål med videnspredningsaktiviteterne</vt:lpstr>
      <vt:lpstr>Hvem kan søge?</vt:lpstr>
      <vt:lpstr>Hvad kan pengene bruges til?</vt:lpstr>
      <vt:lpstr>Hvilke kriterier udvælges ansøgningerne ud fra?</vt:lpstr>
      <vt:lpstr>Krav til aktiviteterne</vt:lpstr>
      <vt:lpstr>Hvor meget kan du søge?</vt:lpstr>
      <vt:lpstr>Medfinansiering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Mette Thiel</dc:creator>
  <cp:lastModifiedBy>Michelle Møller Esbensen</cp:lastModifiedBy>
  <cp:revision>82</cp:revision>
  <dcterms:created xsi:type="dcterms:W3CDTF">2021-06-09T14:30:12Z</dcterms:created>
  <dcterms:modified xsi:type="dcterms:W3CDTF">2022-09-27T07:53:18Z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0x01010062308EF31506AD4CB5DB57707AB441FB</vt:lpwstr>
  </property>
  <property fmtid="{D5CDD505-2E9C-101B-9397-08002B2CF9AE}" pid="3" name="Order">
    <vt:r8>2300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